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8" r:id="rId15"/>
    <p:sldId id="269" r:id="rId16"/>
    <p:sldId id="270" r:id="rId17"/>
    <p:sldId id="271" r:id="rId18"/>
    <p:sldId id="272" r:id="rId19"/>
    <p:sldId id="276" r:id="rId20"/>
  </p:sldIdLst>
  <p:sldSz cx="12192000" cy="6858000"/>
  <p:notesSz cx="6742113" cy="9872663"/>
  <p:embeddedFontLst>
    <p:embeddedFont>
      <p:font typeface="Oswald" panose="020B0604020202020204" charset="-52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8"/>
    </p:embeddedFont>
  </p:embeddedFontLst>
  <p:custDataLst>
    <p:tags r:id="rId21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747775"/>
          </p15:clr>
        </p15:guide>
        <p15:guide id="2" pos="454">
          <p15:clr>
            <a:srgbClr val="747775"/>
          </p15:clr>
        </p15:guide>
        <p15:guide id="3" orient="horz" pos="1329">
          <p15:clr>
            <a:srgbClr val="747775"/>
          </p15:clr>
        </p15:guide>
        <p15:guide id="4" orient="horz" pos="6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fksnZRCZLvq2QDPC1d2QRkACm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>
        <p:guide pos="3840"/>
        <p:guide pos="454"/>
        <p:guide orient="horz" pos="1329"/>
        <p:guide orient="horz" pos="6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tags" Target="tags/tag1.xml" /><Relationship Id="rId22" Type="http://schemas.openxmlformats.org/officeDocument/2006/relationships/font" Target="fonts/font1.fntdata" /><Relationship Id="rId23" Type="http://schemas.openxmlformats.org/officeDocument/2006/relationships/font" Target="fonts/font2.fntdata" /><Relationship Id="rId24" Type="http://schemas.openxmlformats.org/officeDocument/2006/relationships/font" Target="fonts/font3.fntdata" /><Relationship Id="rId25" Type="http://schemas.openxmlformats.org/officeDocument/2006/relationships/font" Target="fonts/font4.fntdata" /><Relationship Id="rId26" Type="http://schemas.openxmlformats.org/officeDocument/2006/relationships/font" Target="fonts/font5.fntdata" /><Relationship Id="rId27" Type="http://customschemas.google.com/relationships/presentationmetadata" Target="metadata" /><Relationship Id="rId28" Type="http://schemas.openxmlformats.org/officeDocument/2006/relationships/font" Target="fonts/font6.fntdata" /><Relationship Id="rId29" Type="http://schemas.openxmlformats.org/officeDocument/2006/relationships/presProps" Target="presProps.xml" /><Relationship Id="rId3" Type="http://schemas.openxmlformats.org/officeDocument/2006/relationships/slide" Target="slides/slide1.xml" /><Relationship Id="rId30" Type="http://schemas.openxmlformats.org/officeDocument/2006/relationships/viewProps" Target="viewProps.xml" /><Relationship Id="rId31" Type="http://schemas.openxmlformats.org/officeDocument/2006/relationships/theme" Target="theme/theme1.xml" /><Relationship Id="rId32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65649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</a:xfrm>
      </p:grpSpPr>
      <p:sp>
        <p:nvSpPr>
          <p:cNvPr id="81" name="Google Shape;81;g396b521895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96b5218954_1_0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1559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442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1758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3227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4032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5241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5895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</a:xfrm>
      </p:grpSpPr>
      <p:sp>
        <p:nvSpPr>
          <p:cNvPr id="128" name="Google Shape;128;p8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4999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</a:xfrm>
      </p:grpSpPr>
      <p:sp>
        <p:nvSpPr>
          <p:cNvPr id="135" name="Google Shape;135;p9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6" name="Google Shape;1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8753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8471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</a:xfrm>
      </p:grpSpPr>
      <p:sp>
        <p:nvSpPr>
          <p:cNvPr id="149" name="Google Shape;149;p11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0" name="Google Shape;15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5500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</a:xfrm>
      </p:grpSpPr>
      <p:sp>
        <p:nvSpPr>
          <p:cNvPr id="155" name="Google Shape;155;p12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6" name="Google Shape;1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86518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</a:xfrm>
      </p:grpSpPr>
      <p:sp>
        <p:nvSpPr>
          <p:cNvPr id="166" name="Google Shape;166;p14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7" name="Google Shape;16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6545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</a:xfrm>
      </p:grpSpPr>
      <p:sp>
        <p:nvSpPr>
          <p:cNvPr id="172" name="Google Shape;172;p15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3" name="Google Shape;1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0982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</a:xfrm>
      </p:grpSpPr>
      <p:sp>
        <p:nvSpPr>
          <p:cNvPr id="179" name="Google Shape;179;p16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0" name="Google Shape;18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2997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</a:xfrm>
      </p:grpSpPr>
      <p:sp>
        <p:nvSpPr>
          <p:cNvPr id="185" name="Google Shape;185;p17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86" name="Google Shape;18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97932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</a:xfrm>
      </p:grpSpPr>
      <p:sp>
        <p:nvSpPr>
          <p:cNvPr id="81" name="Google Shape;81;g396b521895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83363" cy="3703638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96b5218954_1_0:notes"/>
          <p:cNvSpPr txBox="1">
            <a:spLocks noGrp="1"/>
          </p:cNvSpPr>
          <p:nvPr>
            <p:ph type="body" idx="1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2378012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Титульный слайд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</a:xfrm>
      </p:grpSpPr>
      <p:sp>
        <p:nvSpPr>
          <p:cNvPr id="17" name="Google Shape;17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matchingName="Заголовок и объект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</a:xfrm>
      </p:grpSpPr>
      <p:sp>
        <p:nvSpPr>
          <p:cNvPr id="23" name="Google Shape;2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ct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image" Target="../media/image1.jpe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2pPr>
            <a:lvl3pPr lvl="2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3pPr>
            <a:lvl4pPr lvl="3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4pPr>
            <a:lvl5pPr lvl="4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5pPr>
            <a:lvl6pPr lvl="5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6pPr>
            <a:lvl7pPr lvl="6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7pPr>
            <a:lvl8pPr lvl="7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8pPr>
            <a:lvl9pPr lvl="8">
              <a:spcBef>
                <a:spcPct val="0"/>
              </a:spcBef>
              <a:spcAft>
                <a:spcPct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ct val="0"/>
              </a:spcBef>
              <a:spcAft>
                <a:spcPct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ct val="0"/>
              </a:spcBef>
              <a:spcAft>
                <a:spcPct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ct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ct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ct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ct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ct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ct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ct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ct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ct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5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6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7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8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10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1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12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4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5.jpeg" /><Relationship Id="rId4" Type="http://schemas.openxmlformats.org/officeDocument/2006/relationships/image" Target="../media/image1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9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20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21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22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4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</a:xfrm>
      </p:grpSpPr>
      <p:pic>
        <p:nvPicPr>
          <p:cNvPr id="84" name="Google Shape;84;g396b5218954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95" y="0"/>
            <a:ext cx="1862100" cy="1730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396b5218954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3981" y="62133"/>
            <a:ext cx="1730634" cy="16067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396b5218954_1_0"/>
          <p:cNvSpPr txBox="1"/>
          <p:nvPr/>
        </p:nvSpPr>
        <p:spPr>
          <a:xfrm>
            <a:off x="1436550" y="2365950"/>
            <a:ext cx="9318900" cy="13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«МОГИЛА НЕИЗВЕСТНОГО СОЛДАТА»</a:t>
            </a:r>
            <a:br>
              <a:rPr lang="ru-RU" sz="36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-RU" sz="36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«1941 ПАВШИМ ЗА РОДИНУ 1945» </a:t>
            </a:r>
            <a:endParaRPr sz="3600">
              <a:solidFill>
                <a:srgbClr val="E30613"/>
              </a:solidFill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</a:xfrm>
      </p:grpSpPr>
      <p:sp>
        <p:nvSpPr>
          <p:cNvPr id="91" name="Google Shape;91;p2"/>
          <p:cNvSpPr txBox="1">
            <a:spLocks noGrp="1"/>
          </p:cNvSpPr>
          <p:nvPr>
            <p:ph type="subTitle" idx="1"/>
          </p:nvPr>
        </p:nvSpPr>
        <p:spPr>
          <a:xfrm>
            <a:off x="720000" y="2904675"/>
            <a:ext cx="5032800" cy="17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</a:pPr>
            <a:r>
              <a:rPr lang="ru-RU" sz="1400">
                <a:latin typeface="Arial"/>
                <a:ea typeface="Arial"/>
                <a:cs typeface="Arial"/>
                <a:sym typeface="Arial"/>
              </a:rPr>
              <a:t>Эти слова высечены на Могиле Неизвестного Солдата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</a:pPr>
            <a:r>
              <a:rPr lang="ru-RU" sz="1400">
                <a:latin typeface="Arial"/>
                <a:ea typeface="Arial"/>
                <a:cs typeface="Arial"/>
                <a:sym typeface="Arial"/>
              </a:rPr>
              <a:t>в Москве.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400"/>
              <a:buNone/>
            </a:pPr>
            <a:r>
              <a:rPr lang="ru-RU" sz="1400" b="1">
                <a:latin typeface="Arial"/>
                <a:ea typeface="Arial"/>
                <a:cs typeface="Arial"/>
                <a:sym typeface="Arial"/>
              </a:rPr>
              <a:t>Их написал поэт, автор текста Гимна нашей страны – поэт Сергей Михалков.</a:t>
            </a:r>
            <a:endParaRPr sz="14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720000" y="1800075"/>
            <a:ext cx="5376000" cy="9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«Имя твое неизвестно, Подвиг твой бессмертен» </a:t>
            </a:r>
            <a:endParaRPr sz="2200">
              <a:solidFill>
                <a:srgbClr val="E30613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546099" y="4785981"/>
            <a:ext cx="48445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>
                <a:solidFill>
                  <a:srgbClr val="8D9096"/>
                </a:solidFill>
                <a:latin typeface="Golos Text"/>
              </a:rPr>
              <a:t>Фото Д. Гришкина. Пресс-служба Мэра и Правительства Москвы</a:t>
            </a:r>
            <a:endParaRPr lang="ru-RU" sz="12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794" y="1463371"/>
            <a:ext cx="6447206" cy="322360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</a:xfrm>
      </p:grpSpPr>
      <p:sp>
        <p:nvSpPr>
          <p:cNvPr id="98" name="Google Shape;98;p3"/>
          <p:cNvSpPr/>
          <p:nvPr/>
        </p:nvSpPr>
        <p:spPr>
          <a:xfrm>
            <a:off x="6222670" y="451261"/>
            <a:ext cx="5512130" cy="6093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 i="0" u="none" strike="noStrike" cap="none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ИСТОРИЯ:</a:t>
            </a:r>
            <a:br>
              <a:rPr lang="ru-RU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i="0" u="none" strike="noStrike" cap="none">
                <a:solidFill>
                  <a:schemeClr val="dk1"/>
                </a:solidFill>
              </a:rPr>
              <a:t>Прах неизвестного солдата был перенесен из братской могилы на 41-м километре Ленинградского шоссе (близ Зеленограда).</a:t>
            </a:r>
            <a:endParaRPr i="0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ОТКРЫТИЕ:</a:t>
            </a:r>
            <a:br>
              <a:rPr lang="ru-RU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>
                <a:solidFill>
                  <a:schemeClr val="dk1"/>
                </a:solidFill>
              </a:rPr>
              <a:t>Вечный огонь был зажжен 8 мая 1967 года, факел доставили из Ленинграда, а зажег его лично Леонид Брежнев.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АРХИТЕКТУРА:</a:t>
            </a:r>
            <a:br>
              <a:rPr lang="ru-RU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>
                <a:solidFill>
                  <a:schemeClr val="dk1"/>
                </a:solidFill>
              </a:rPr>
              <a:t>Авторский коллектив — архитекторы Д. Бурдин, В. Климов, Ю. Рабаев</a:t>
            </a:r>
            <a:br>
              <a:rPr lang="ru-RU">
                <a:solidFill>
                  <a:schemeClr val="dk1"/>
                </a:solidFill>
              </a:rPr>
            </a:br>
            <a:r>
              <a:rPr lang="ru-RU">
                <a:solidFill>
                  <a:schemeClr val="dk1"/>
                </a:solidFill>
              </a:rPr>
              <a:t>и скульптор Н. Томский. На надгробной плите — бронзовая композиция: солдатская каска и лавровая ветвь на знамени.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ПОСТ №1:</a:t>
            </a:r>
            <a:br>
              <a:rPr lang="ru-RU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>
                <a:solidFill>
                  <a:schemeClr val="dk1"/>
                </a:solidFill>
              </a:rPr>
              <a:t>С 1997 года у Могилы Неизвестного Солдата располагается Пост № 1.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ДАТА ПАМЯТИ:</a:t>
            </a:r>
            <a:br>
              <a:rPr lang="ru-RU" sz="2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>
                <a:solidFill>
                  <a:schemeClr val="dk1"/>
                </a:solidFill>
              </a:rPr>
              <a:t>3 декабря в России отмечается День Неизвестного Солдата, приуроченный к дате захоронения праха в 1966 году. </a:t>
            </a:r>
            <a:endParaRPr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36913"/>
            <a:ext cx="5775491" cy="385032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</a:xfrm>
      </p:grpSpPr>
      <p:sp>
        <p:nvSpPr>
          <p:cNvPr id="104" name="Google Shape;104;p4"/>
          <p:cNvSpPr/>
          <p:nvPr/>
        </p:nvSpPr>
        <p:spPr>
          <a:xfrm>
            <a:off x="720000" y="1367450"/>
            <a:ext cx="5164500" cy="52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ru-RU" i="0" u="none" strike="noStrike" cap="none">
                <a:solidFill>
                  <a:schemeClr val="dk1"/>
                </a:solidFill>
              </a:rPr>
              <a:t>Она начиналась со слов: </a:t>
            </a:r>
            <a:endParaRPr i="0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«Мы обращаемся к сердцу вашему. </a:t>
            </a: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К памяти вашей. Нет семьи, которую</a:t>
            </a:r>
            <a:b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не опалило бы военное горе».</a:t>
            </a: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2000" b="1">
              <a:solidFill>
                <a:srgbClr val="C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Монумента памяти, который был бы всенародной святыней и частью государственного ритуала тогда еще не было…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Председатель Совета министров СССР Алексей Косыгин поставил вопрос перед партийным руководством страны: </a:t>
            </a:r>
            <a:r>
              <a:rPr lang="ru-RU" b="1">
                <a:solidFill>
                  <a:schemeClr val="dk1"/>
                </a:solidFill>
              </a:rPr>
              <a:t>«Разве у нас мало солдат пало в ту войну?» </a:t>
            </a:r>
            <a:endParaRPr>
              <a:solidFill>
                <a:srgbClr val="E30613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Эту войну с фашизмом выиграл именно советский солдат</a:t>
            </a:r>
            <a:br>
              <a:rPr lang="ru-RU">
                <a:solidFill>
                  <a:schemeClr val="dk1"/>
                </a:solidFill>
              </a:rPr>
            </a:br>
            <a:r>
              <a:rPr lang="ru-RU">
                <a:solidFill>
                  <a:schemeClr val="dk1"/>
                </a:solidFill>
              </a:rPr>
              <a:t>и нет ничего священнее его подвига. 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>
                <a:solidFill>
                  <a:schemeClr val="dk1"/>
                </a:solidFill>
              </a:rPr>
              <a:t>И с тех пор, 9 мая, отмечая праздник Победы, вся страна минутой молчания чтит память погибших. </a:t>
            </a:r>
            <a:endParaRPr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>
                <a:solidFill>
                  <a:schemeClr val="dk1"/>
                </a:solidFill>
              </a:rPr>
              <a:t>К Могиле Неизвестного солдата возлагают цветы…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720009" y="771246"/>
            <a:ext cx="11305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9 МАЯ 1965 ГОДА В СОВЕТСКОМ СОЮЗЕ БЫЛА ОБЪЯВЛЕНА МИНУТА МОЛЧАНИЯ</a:t>
            </a:r>
            <a:endParaRPr sz="2200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06" name="Google Shape;10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3750" y="1841799"/>
            <a:ext cx="4967275" cy="37223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"/>
          <p:cNvSpPr/>
          <p:nvPr/>
        </p:nvSpPr>
        <p:spPr>
          <a:xfrm>
            <a:off x="6563750" y="5809950"/>
            <a:ext cx="5007600" cy="480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t" anchorCtr="0">
            <a:spAutoFit/>
          </a:bodyPr>
          <a:lstStyle/>
          <a:p>
            <a:pPr marL="0" marR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>
                <a:solidFill>
                  <a:schemeClr val="bg1">
                    <a:lumMod val="50000"/>
                  </a:schemeClr>
                </a:solidFill>
              </a:rPr>
              <a:t>Заставка к Минуте молчания 9 мая 1965 года.</a:t>
            </a:r>
            <a:endParaRPr sz="120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>
                <a:solidFill>
                  <a:schemeClr val="bg1">
                    <a:lumMod val="50000"/>
                  </a:schemeClr>
                </a:solidFill>
              </a:rPr>
              <a:t>Торжественно-траурная передача по телевидению.</a:t>
            </a:r>
            <a:endParaRPr sz="12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</a:xfrm>
      </p:grpSpPr>
      <p:sp>
        <p:nvSpPr>
          <p:cNvPr id="112" name="Google Shape;112;p5"/>
          <p:cNvSpPr/>
          <p:nvPr/>
        </p:nvSpPr>
        <p:spPr>
          <a:xfrm>
            <a:off x="4988825" y="1231100"/>
            <a:ext cx="6757800" cy="44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С самого начала Великой отечественной войны шли упорные и кровопролитные оборонительные бои.</a:t>
            </a:r>
            <a:b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Враг неистово рвался к Москве…</a:t>
            </a:r>
            <a:endParaRPr sz="20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700" b="1">
              <a:solidFill>
                <a:srgbClr val="E30613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Наши войска стояли насмерть за каждую пядь земли своей Родины.</a:t>
            </a:r>
            <a:endParaRPr sz="800"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Дорогой ценой для нашего народа далась Победа в битве за Москву.</a:t>
            </a:r>
            <a:endParaRPr sz="800"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Она была одной из решающих схваток с врагом. </a:t>
            </a:r>
            <a:endParaRPr sz="800"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Почти 900 тысяч наших воинов погибли или пропали без вести… 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700"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И могила Неизвестного Солдата была необходима</a:t>
            </a:r>
            <a:b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Москве и всей стране. </a:t>
            </a:r>
            <a:endParaRPr sz="1100">
              <a:solidFill>
                <a:srgbClr val="E30613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700"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Встал вопрос — где установить мемориал памяти? </a:t>
            </a:r>
            <a:endParaRPr/>
          </a:p>
        </p:txBody>
      </p:sp>
      <p:pic>
        <p:nvPicPr>
          <p:cNvPr id="113" name="Google Shape;11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2708"/>
            <a:ext cx="444944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</a:xfrm>
      </p:grpSpPr>
      <p:sp>
        <p:nvSpPr>
          <p:cNvPr id="118" name="Google Shape;118;p6"/>
          <p:cNvSpPr/>
          <p:nvPr/>
        </p:nvSpPr>
        <p:spPr>
          <a:xfrm>
            <a:off x="720000" y="1703675"/>
            <a:ext cx="5013900" cy="49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 b="1">
              <a:solidFill>
                <a:srgbClr val="C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Под Москвой на 40-м километре Ленинградского шоссе была обнаружена братская могила тех, чей подвиг остался бессмертным.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Был найден воин в хорошо сохранившейся форме</a:t>
            </a:r>
            <a:br>
              <a:rPr lang="ru-RU">
                <a:solidFill>
                  <a:schemeClr val="dk1"/>
                </a:solidFill>
              </a:rPr>
            </a:br>
            <a:r>
              <a:rPr lang="ru-RU">
                <a:solidFill>
                  <a:schemeClr val="dk1"/>
                </a:solidFill>
              </a:rPr>
              <a:t>без знаков отличия. Документов при бойце не было –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он был по-настоящему безымянным.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Бесспорно, лишь то, что герой служил в 16-й армии генерала Константина Рокоссовского и погиб,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сражаясь до последнего патрона.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Прах неизвестного солдата был доставлен в Москву</a:t>
            </a:r>
            <a:br>
              <a:rPr lang="ru-RU">
                <a:solidFill>
                  <a:schemeClr val="dk1"/>
                </a:solidFill>
              </a:rPr>
            </a:br>
            <a:r>
              <a:rPr lang="ru-RU">
                <a:solidFill>
                  <a:schemeClr val="dk1"/>
                </a:solidFill>
              </a:rPr>
              <a:t>на орудийном лафете.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В то утро вся улица Горького (в настоящее время – Тверская), по которой кортеж двигался к Манежной площади, была заполнена людьми. Его провожали тысячи москвичей.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9" name="Google Shape;11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5999" y="2109216"/>
            <a:ext cx="6096001" cy="345060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6"/>
          <p:cNvSpPr txBox="1"/>
          <p:nvPr/>
        </p:nvSpPr>
        <p:spPr>
          <a:xfrm>
            <a:off x="720000" y="746542"/>
            <a:ext cx="107382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НАКАНУНЕ 25-ЛЕТИЯ КОНТРНАСТУПЛЕНИЯ ПОД МОСКВОЙ РУКОВОДИТЕЛИ СТРАНЫ ПРИНЯЛИ РЕШЕНИЕ ПОХОРОНИТЬ НЕИЗВЕСТНОГО СОЛДАТА У КРЕМЛЕВСКОЙ СТЕНЫ.</a:t>
            </a:r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6565390" y="5706564"/>
            <a:ext cx="51572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bg1">
                    <a:lumMod val="50000"/>
                  </a:schemeClr>
                </a:solidFill>
              </a:rPr>
              <a:t>Траурная процессия с прахом Неизвестного Солдата </a:t>
            </a:r>
            <a:endParaRPr lang="ru-RU" sz="120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200" smtClean="0">
                <a:solidFill>
                  <a:schemeClr val="bg1">
                    <a:lumMod val="50000"/>
                  </a:schemeClr>
                </a:solidFill>
              </a:rPr>
              <a:t>на </a:t>
            </a:r>
            <a:r>
              <a:rPr lang="ru-RU" sz="1200">
                <a:solidFill>
                  <a:schemeClr val="bg1">
                    <a:lumMod val="50000"/>
                  </a:schemeClr>
                </a:solidFill>
              </a:rPr>
              <a:t>улице Горького (в настоящее время — Тверская). </a:t>
            </a:r>
            <a:endParaRPr lang="ru-RU" sz="120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200" smtClean="0">
                <a:solidFill>
                  <a:schemeClr val="bg1">
                    <a:lumMod val="50000"/>
                  </a:schemeClr>
                </a:solidFill>
              </a:rPr>
              <a:t>Фото </a:t>
            </a:r>
            <a:r>
              <a:rPr lang="ru-RU" sz="1200">
                <a:solidFill>
                  <a:schemeClr val="bg1">
                    <a:lumMod val="50000"/>
                  </a:schemeClr>
                </a:solidFill>
              </a:rPr>
              <a:t>В. Соболева. 3 декабря 1967 года. </a:t>
            </a:r>
            <a:r>
              <a:rPr lang="ru-RU" sz="1200" err="1" smtClean="0">
                <a:solidFill>
                  <a:schemeClr val="bg1">
                    <a:lumMod val="50000"/>
                  </a:schemeClr>
                </a:solidFill>
              </a:rPr>
              <a:t>Главархив </a:t>
            </a:r>
            <a:r>
              <a:rPr lang="ru-RU" sz="1200">
                <a:solidFill>
                  <a:schemeClr val="bg1">
                    <a:lumMod val="50000"/>
                  </a:schemeClr>
                </a:solidFill>
              </a:rPr>
              <a:t>Москвы</a:t>
            </a: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</a:xfrm>
      </p:grpSpPr>
      <p:sp>
        <p:nvSpPr>
          <p:cNvPr id="125" name="Google Shape;125;p7"/>
          <p:cNvSpPr/>
          <p:nvPr/>
        </p:nvSpPr>
        <p:spPr>
          <a:xfrm>
            <a:off x="720000" y="2778703"/>
            <a:ext cx="5079900" cy="19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Последние сотни метров до места захоронения в Александровском саду гроб </a:t>
            </a:r>
            <a:endParaRPr sz="20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с прахом воина несли руководители страны и военачальники во главе с маршалом Рокоссовским.</a:t>
            </a:r>
            <a:endParaRPr sz="20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608" y="1453579"/>
            <a:ext cx="5803392" cy="387086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</a:xfrm>
      </p:grpSpPr>
      <p:sp>
        <p:nvSpPr>
          <p:cNvPr id="131" name="Google Shape;131;p8"/>
          <p:cNvSpPr/>
          <p:nvPr/>
        </p:nvSpPr>
        <p:spPr>
          <a:xfrm>
            <a:off x="720000" y="683650"/>
            <a:ext cx="10464900" cy="8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3 декабря 1966 года</a:t>
            </a:r>
            <a:r>
              <a:rPr lang="ru-RU" sz="2000">
                <a:solidFill>
                  <a:srgbClr val="C00000"/>
                </a:solidFill>
              </a:rPr>
              <a:t> </a:t>
            </a:r>
            <a:r>
              <a:rPr lang="ru-RU">
                <a:solidFill>
                  <a:schemeClr val="dk1"/>
                </a:solidFill>
              </a:rPr>
              <a:t>у стен Кремля, в дни празднования 25-летия разгрома гитлеровских войск под Москвой,</a:t>
            </a:r>
            <a:br>
              <a:rPr lang="ru-RU">
                <a:solidFill>
                  <a:schemeClr val="dk1"/>
                </a:solidFill>
              </a:rPr>
            </a:br>
            <a:r>
              <a:rPr lang="ru-RU">
                <a:solidFill>
                  <a:schemeClr val="dk1"/>
                </a:solidFill>
              </a:rPr>
              <a:t>в Александровском саду был торжественно погребен прах Неизвестного солдата, перенесенный с места кровопролитных боев.</a:t>
            </a:r>
            <a:endParaRPr/>
          </a:p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32" name="Google Shape;13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1" y="2066575"/>
            <a:ext cx="6096000" cy="3492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8"/>
          <p:cNvSpPr txBox="1"/>
          <p:nvPr/>
        </p:nvSpPr>
        <p:spPr>
          <a:xfrm>
            <a:off x="1142600" y="2066575"/>
            <a:ext cx="3978300" cy="3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«Его зарыли в шар земной,</a:t>
            </a:r>
            <a:endParaRPr sz="1600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А был он лишь солдат,</a:t>
            </a:r>
            <a:endParaRPr sz="1600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Всего, друзья, солдат простой,</a:t>
            </a:r>
            <a:endParaRPr sz="1600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Без званий и наград.</a:t>
            </a:r>
            <a:endParaRPr sz="1600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Ему как мавзолей земля —</a:t>
            </a:r>
            <a:endParaRPr sz="1600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На миллион веков,</a:t>
            </a:r>
            <a:endParaRPr sz="1600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И Млечные пути пылят</a:t>
            </a:r>
            <a:endParaRPr sz="1600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Вокруг него с боков».</a:t>
            </a:r>
            <a:endParaRPr sz="20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20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5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Сергей Орлов</a:t>
            </a:r>
            <a:endParaRPr sz="15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87801" y="5668375"/>
            <a:ext cx="4312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smtClean="0">
                <a:solidFill>
                  <a:schemeClr val="bg1">
                    <a:lumMod val="50000"/>
                  </a:schemeClr>
                </a:solidFill>
              </a:rPr>
              <a:t>Фото: В. Егоров, Е. Кассин/ Фотоархив журнала «Огонек»</a:t>
            </a:r>
            <a:endParaRPr lang="ru-RU" sz="12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</a:xfrm>
      </p:grpSpPr>
      <p:sp>
        <p:nvSpPr>
          <p:cNvPr id="138" name="Google Shape;138;p9"/>
          <p:cNvSpPr/>
          <p:nvPr/>
        </p:nvSpPr>
        <p:spPr>
          <a:xfrm>
            <a:off x="720000" y="2109175"/>
            <a:ext cx="5004300" cy="46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На надгробной плите размещена бронзовая композиция: на боевом знамени лежат солдатская каска и лавровая ветвь.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На могиле зажжен Вечный огонь, символ славы и памяти.</a:t>
            </a:r>
            <a:endParaRPr sz="20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20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В Москву он был доставлен на бронетранспортере из Ленинграда. Его пламя взято от первого в нашей стране Вечного огня, что на Марсовом поле. Представители общественности, партии, прославленные полководцы встречали процессию с Вечным огнем возле Александровского сада. Факел принял легендарный летчик, Герой Советского Союза Алексей Маресьев.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Он его бережно передал генеральному секретарю</a:t>
            </a:r>
            <a:br>
              <a:rPr lang="ru-RU">
                <a:solidFill>
                  <a:schemeClr val="dk1"/>
                </a:solidFill>
              </a:rPr>
            </a:br>
            <a:r>
              <a:rPr lang="ru-RU">
                <a:solidFill>
                  <a:schemeClr val="dk1"/>
                </a:solidFill>
              </a:rPr>
              <a:t>ЦК КПСС Леониду Брежневу.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0" name="Google Shape;140;p9"/>
          <p:cNvSpPr txBox="1"/>
          <p:nvPr/>
        </p:nvSpPr>
        <p:spPr>
          <a:xfrm>
            <a:off x="720000" y="741576"/>
            <a:ext cx="107856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8 МАЯ 1967 ГОДА В МОСКВЕ БЫЛ ОТКРЫТ МЕМОРИАЛЬНЫЙ АРХИТЕКТУРНЫЙ АНСАМБЛЬ «МОГИЛА НЕИЗВЕСТНОГО СОЛДАТА»</a:t>
            </a:r>
            <a:endParaRPr sz="2000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476" y="1815295"/>
            <a:ext cx="6438524" cy="428548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</a:xfrm>
      </p:grpSpPr>
      <p:sp>
        <p:nvSpPr>
          <p:cNvPr id="145" name="Google Shape;145;p10"/>
          <p:cNvSpPr/>
          <p:nvPr/>
        </p:nvSpPr>
        <p:spPr>
          <a:xfrm>
            <a:off x="720000" y="2109175"/>
            <a:ext cx="5042100" cy="29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С тех пор не прекращается людской поток</a:t>
            </a:r>
            <a:br>
              <a:rPr lang="ru-RU" sz="1600">
                <a:solidFill>
                  <a:schemeClr val="dk1"/>
                </a:solidFill>
              </a:rPr>
            </a:br>
            <a:r>
              <a:rPr lang="ru-RU" sz="1600">
                <a:solidFill>
                  <a:schemeClr val="dk1"/>
                </a:solidFill>
              </a:rPr>
              <a:t>к мемориалу «Могила Неизвестного Солдата». </a:t>
            </a:r>
            <a:endParaRPr sz="1600"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Люди разных возрастов и национальностей склоняют головы перед памятью тех, кто ценой собственной жизни отстоял свободу</a:t>
            </a:r>
            <a:br>
              <a:rPr lang="ru-RU" sz="1600">
                <a:solidFill>
                  <a:schemeClr val="dk1"/>
                </a:solidFill>
              </a:rPr>
            </a:br>
            <a:r>
              <a:rPr lang="ru-RU" sz="1600">
                <a:solidFill>
                  <a:schemeClr val="dk1"/>
                </a:solidFill>
              </a:rPr>
              <a:t>и независимость Родины и остался неизвестным. 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6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b="1">
                <a:solidFill>
                  <a:schemeClr val="dk1"/>
                </a:solidFill>
              </a:rPr>
              <a:t>Этот мемориал – святыня нашего народа, его совесть, его гордость, его Память. </a:t>
            </a:r>
            <a:endParaRPr sz="1600" b="1">
              <a:solidFill>
                <a:schemeClr val="dk1"/>
              </a:solidFill>
            </a:endParaRPr>
          </a:p>
        </p:txBody>
      </p:sp>
      <p:sp>
        <p:nvSpPr>
          <p:cNvPr id="147" name="Google Shape;147;p10"/>
          <p:cNvSpPr txBox="1"/>
          <p:nvPr/>
        </p:nvSpPr>
        <p:spPr>
          <a:xfrm>
            <a:off x="720000" y="755975"/>
            <a:ext cx="10757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8 МАЯ 1967 ГОДА В АЛЕКСАНДРОВСКОМ САДУ БЫЛ ЗАЖЖЕН ВЕЧНЫЙ ОГОНЬ ПАМЯТИ ГЕРОЯМ...</a:t>
            </a:r>
            <a:endParaRPr sz="2000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070" y="1562115"/>
            <a:ext cx="6066930" cy="404462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p11"/>
          <p:cNvSpPr/>
          <p:nvPr/>
        </p:nvSpPr>
        <p:spPr>
          <a:xfrm>
            <a:off x="6507676" y="2315688"/>
            <a:ext cx="5308271" cy="2339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b="1">
                <a:solidFill>
                  <a:schemeClr val="dk1"/>
                </a:solidFill>
              </a:rPr>
              <a:t>С 12 декабря 1997 года в соответствии с указом</a:t>
            </a:r>
            <a:br>
              <a:rPr lang="ru-RU" sz="1600" b="1">
                <a:solidFill>
                  <a:schemeClr val="dk1"/>
                </a:solidFill>
              </a:rPr>
            </a:br>
            <a:r>
              <a:rPr lang="ru-RU" sz="1600" b="1">
                <a:solidFill>
                  <a:schemeClr val="dk1"/>
                </a:solidFill>
              </a:rPr>
              <a:t>Президента России у Вечного огня на Могиле Неизвестного солдата был установлен постоянный пост №1 почетного караула.</a:t>
            </a:r>
            <a:endParaRPr sz="1600" b="1">
              <a:solidFill>
                <a:schemeClr val="dk1"/>
              </a:solidFill>
            </a:endParaRPr>
          </a:p>
          <a:p>
            <a:pPr marL="0" marR="0" lvl="0" indent="0" algn="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900" b="1">
              <a:solidFill>
                <a:schemeClr val="dk1"/>
              </a:solidFill>
            </a:endParaRPr>
          </a:p>
          <a:p>
            <a:pPr marL="0" marR="0" lvl="0" indent="0" algn="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И сегодня </a:t>
            </a:r>
            <a:r>
              <a:rPr lang="ru-RU" sz="2200" b="1" smtClean="0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солдаты Президентского полка</a:t>
            </a:r>
            <a:b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стоят </a:t>
            </a:r>
            <a:r>
              <a:rPr lang="ru-RU" sz="2200" b="1" smtClean="0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на </a:t>
            </a: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вахте </a:t>
            </a:r>
            <a:r>
              <a:rPr lang="ru-RU" sz="2200" b="1" smtClean="0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памяти</a:t>
            </a: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. </a:t>
            </a: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026" name="Picture 2" descr="https://downloader.disk.yandex.ru/preview/249477ef5e87f355bb9501586a8ba5588136eed4941ab2674ddca8d7a30f6c6e/69d64237/5NgYfi0PstCAhG4MZKnfe_x_pWNt_jx4D6_q15mjxI2MUeED-a8Pe2_pzI6FDap0xTY1ntQj7DOPh0nE-EPc3A%3D%3D?uid=0&amp;filename=BB9A7994.JPG&amp;disposition=inline&amp;hash=&amp;limit=0&amp;content_type=image%2Fjpeg&amp;owner_uid=0&amp;tknv=v3&amp;size=1318x6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245431"/>
            <a:ext cx="6412675" cy="427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</a:xfrm>
      </p:grpSpPr>
      <p:sp>
        <p:nvSpPr>
          <p:cNvPr id="158" name="Google Shape;158;p12"/>
          <p:cNvSpPr/>
          <p:nvPr/>
        </p:nvSpPr>
        <p:spPr>
          <a:xfrm>
            <a:off x="720000" y="1362625"/>
            <a:ext cx="4872300" cy="50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>
                <a:solidFill>
                  <a:schemeClr val="dk1"/>
                </a:solidFill>
              </a:rPr>
              <a:t>Справа на невысоком гранитном постаменте вдоль Кремлевской стены поставлены в ряд блоки, под которыми в урнах хранится земля городов-героев: </a:t>
            </a:r>
            <a:r>
              <a:rPr lang="ru-RU" sz="1600" b="1">
                <a:solidFill>
                  <a:schemeClr val="dk1"/>
                </a:solidFill>
              </a:rPr>
              <a:t>Ленинграда, Киева, Минска, Волгограда, Севастополя, Одессы, Керчи, Новороссийска, Мурманска, Брестской крепости, Тулы и Смоленска.</a:t>
            </a:r>
            <a:endParaRPr sz="1600"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900" b="1">
                <a:solidFill>
                  <a:schemeClr val="dk1"/>
                </a:solidFill>
              </a:rPr>
              <a:t> </a:t>
            </a:r>
            <a:endParaRPr sz="1300"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На каждом блоке написано название города и выгравировано чеканное изображение медали «Золотая Звезда». </a:t>
            </a:r>
            <a:endParaRPr sz="20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59" name="Google Shape;159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0" y="1173975"/>
            <a:ext cx="6096000" cy="4573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https://retromosfoto.ucoz.ru/_si/1/2964719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1309" y="1143000"/>
            <a:ext cx="6180691" cy="463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79391" y="5809493"/>
            <a:ext cx="35173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>
                <a:solidFill>
                  <a:srgbClr val="696969"/>
                </a:solidFill>
                <a:latin typeface="+mj-lt"/>
              </a:rPr>
              <a:t>Аллея городов-героев. Автор Сергей </a:t>
            </a:r>
            <a:r>
              <a:rPr lang="ru-RU" sz="1200" smtClean="0">
                <a:solidFill>
                  <a:srgbClr val="696969"/>
                </a:solidFill>
                <a:latin typeface="+mj-lt"/>
              </a:rPr>
              <a:t>Лотарев</a:t>
            </a: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5772"/>
            <a:ext cx="12192000" cy="69737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486" y="848638"/>
            <a:ext cx="5377138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883827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</a:xfrm>
      </p:grpSpPr>
      <p:sp>
        <p:nvSpPr>
          <p:cNvPr id="169" name="Google Shape;169;p14"/>
          <p:cNvSpPr/>
          <p:nvPr/>
        </p:nvSpPr>
        <p:spPr>
          <a:xfrm>
            <a:off x="6478875" y="2286700"/>
            <a:ext cx="5174100" cy="30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ТРАДИЦИЯ МОСКОВСКОГО ДВОРЦА ПИОНЕРОВ</a:t>
            </a: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«ВОЗЛОЖЕНИЕ ЦВЕТОВ К МОГИЛЕ НЕИЗВЕСТНОГО СОЛДАТА</a:t>
            </a:r>
            <a:b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-RU" sz="22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У КРЕМЛЕВСКОЙ СТЕНЫ»</a:t>
            </a:r>
            <a:endParaRPr sz="22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8162"/>
            <a:ext cx="6381528" cy="425711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</a:xfrm>
      </p:grpSpPr>
      <p:sp>
        <p:nvSpPr>
          <p:cNvPr id="175" name="Google Shape;175;p15"/>
          <p:cNvSpPr/>
          <p:nvPr/>
        </p:nvSpPr>
        <p:spPr>
          <a:xfrm>
            <a:off x="720000" y="1920851"/>
            <a:ext cx="5032800" cy="4534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Эта традиция берёт свои истоки с 80-х годов прошлого столетия. Директор Московского Ордена Трудового Красного знамени городского Дворца пионеров и школьников</a:t>
            </a:r>
            <a:br>
              <a:rPr lang="ru-RU" sz="1300">
                <a:solidFill>
                  <a:schemeClr val="dk1"/>
                </a:solidFill>
              </a:rPr>
            </a:br>
            <a:r>
              <a:rPr lang="ru-RU" sz="1300">
                <a:solidFill>
                  <a:schemeClr val="dk1"/>
                </a:solidFill>
              </a:rPr>
              <a:t>на Ленинских горах (сегодня </a:t>
            </a:r>
            <a:r>
              <a:rPr lang="ru-RU">
                <a:solidFill>
                  <a:schemeClr val="dk1"/>
                </a:solidFill>
              </a:rPr>
              <a:t>–</a:t>
            </a:r>
            <a:r>
              <a:rPr lang="ru-RU" sz="1300">
                <a:solidFill>
                  <a:schemeClr val="dk1"/>
                </a:solidFill>
              </a:rPr>
              <a:t> ГБОУ «Воробьевы горы») Антонина Ивановна Ляшенко в преддверии празднования</a:t>
            </a:r>
            <a:br>
              <a:rPr lang="ru-RU" sz="1300">
                <a:solidFill>
                  <a:schemeClr val="dk1"/>
                </a:solidFill>
              </a:rPr>
            </a:br>
            <a:r>
              <a:rPr lang="ru-RU" sz="1300">
                <a:solidFill>
                  <a:schemeClr val="dk1"/>
                </a:solidFill>
              </a:rPr>
              <a:t>Дня Победы </a:t>
            </a:r>
            <a:r>
              <a:rPr lang="ru-RU" sz="1300" smtClean="0">
                <a:solidFill>
                  <a:schemeClr val="dk1"/>
                </a:solidFill>
              </a:rPr>
              <a:t>обратилась </a:t>
            </a:r>
            <a:r>
              <a:rPr lang="ru-RU" sz="1300">
                <a:solidFill>
                  <a:schemeClr val="dk1"/>
                </a:solidFill>
              </a:rPr>
              <a:t>в комендатуру Кремля</a:t>
            </a:r>
            <a:br>
              <a:rPr lang="ru-RU" sz="1300">
                <a:solidFill>
                  <a:schemeClr val="dk1"/>
                </a:solidFill>
              </a:rPr>
            </a:br>
            <a:r>
              <a:rPr lang="ru-RU" sz="1300">
                <a:solidFill>
                  <a:schemeClr val="dk1"/>
                </a:solidFill>
              </a:rPr>
              <a:t>с официальным письмом о разрешении возложения цветов</a:t>
            </a:r>
            <a:endParaRPr sz="13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к мемориалу воинской славы, затем она провела совещание директоров учреждений системы внешкольного воспитания города Москвы, где было принято решение об участии всех воспитанников в этом знаменательном событии. </a:t>
            </a:r>
            <a:endParaRPr sz="1100"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И в 1983 году колонна благодарных потомков (около шести тысяч человек) от Кутафьей башни Кремля впервые торжественно прошла через весь Александровский сад. </a:t>
            </a:r>
            <a:endParaRPr sz="1100"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Каждая организация была со своими знамёнами. </a:t>
            </a:r>
            <a:endParaRPr sz="13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3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Барабанщики, воспитанники всех центров и отделов, педагоги, сотрудники, ветераны Московского дворца пионеров приняли участие в этой акции. </a:t>
            </a:r>
            <a:endParaRPr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7" name="Google Shape;177;p15"/>
          <p:cNvSpPr/>
          <p:nvPr/>
        </p:nvSpPr>
        <p:spPr>
          <a:xfrm>
            <a:off x="720000" y="782634"/>
            <a:ext cx="10700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В МОСКОВСКОМ ДВОРЦЕ ПИОНЕРОВ СУЩЕСТВУЕТ ТРАДИЦИЯ ВОЗЛОЖЕНИЯ ЦВЕТОВ </a:t>
            </a:r>
            <a:endParaRPr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К МОГИЛЕ НЕИЗВЕСТНОГО СОЛДАТА У КРЕМЛЕВСКОЙ СТЕНЫ. </a:t>
            </a:r>
            <a:endParaRPr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416" y="2016791"/>
            <a:ext cx="6135584" cy="409237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</a:xfrm>
      </p:grpSpPr>
      <p:sp>
        <p:nvSpPr>
          <p:cNvPr id="182" name="Google Shape;182;p16"/>
          <p:cNvSpPr/>
          <p:nvPr/>
        </p:nvSpPr>
        <p:spPr>
          <a:xfrm>
            <a:off x="720000" y="1080000"/>
            <a:ext cx="5023200" cy="4764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b="1">
                <a:solidFill>
                  <a:schemeClr val="dk1"/>
                </a:solidFill>
              </a:rPr>
              <a:t>Уважаемый ветеран Московского дворца пионеров Тинатин Давидовна Эгнаташвили,</a:t>
            </a:r>
            <a:r>
              <a:rPr lang="ru-RU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ru-RU" sz="1300">
                <a:solidFill>
                  <a:schemeClr val="dk1"/>
                </a:solidFill>
              </a:rPr>
              <a:t>секретарь партийной организации в те годы, хорошо помнит, как торжественным шагом по Александровскому саду в колонне проходили участники Великой Отечественной войны: </a:t>
            </a:r>
            <a:r>
              <a:rPr lang="ru-RU" sz="1300" b="1">
                <a:solidFill>
                  <a:schemeClr val="dk1"/>
                </a:solidFill>
              </a:rPr>
              <a:t>Герой Советского Союза Алексей Парфенович Буланов</a:t>
            </a:r>
            <a:r>
              <a:rPr lang="ru-RU" sz="1300">
                <a:solidFill>
                  <a:schemeClr val="dk1"/>
                </a:solidFill>
              </a:rPr>
              <a:t> (руководитель Клуба юных космонавтов и методист отдела астрономии и космонавтики), </a:t>
            </a:r>
            <a:r>
              <a:rPr lang="ru-RU" sz="1300" b="1">
                <a:solidFill>
                  <a:schemeClr val="dk1"/>
                </a:solidFill>
              </a:rPr>
              <a:t>генерал-лейтенант Петр Васильевич Чаплыгин</a:t>
            </a:r>
            <a:r>
              <a:rPr lang="ru-RU" sz="1300">
                <a:solidFill>
                  <a:schemeClr val="dk1"/>
                </a:solidFill>
              </a:rPr>
              <a:t> (основатель и первый руководитель городского клуба «Юный десантник»), </a:t>
            </a:r>
            <a:r>
              <a:rPr lang="ru-RU" sz="1300" b="1">
                <a:solidFill>
                  <a:schemeClr val="dk1"/>
                </a:solidFill>
              </a:rPr>
              <a:t>полковник Юрий Александрович Беляев</a:t>
            </a:r>
            <a:r>
              <a:rPr lang="ru-RU" sz="1300">
                <a:solidFill>
                  <a:schemeClr val="dk1"/>
                </a:solidFill>
              </a:rPr>
              <a:t> (заведующий лабораторией электроники и автоматики отдела техники), другие уважаемые ветераны и труженики </a:t>
            </a:r>
            <a:r>
              <a:rPr lang="ru-RU" sz="1300" smtClean="0">
                <a:solidFill>
                  <a:schemeClr val="dk1"/>
                </a:solidFill>
              </a:rPr>
              <a:t>тыла.  </a:t>
            </a: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 err="1" smtClean="0">
                <a:solidFill>
                  <a:schemeClr val="dk1"/>
                </a:solidFill>
              </a:rPr>
              <a:t>Тинатин Давидовна помнит</a:t>
            </a:r>
            <a:r>
              <a:rPr lang="ru-RU" sz="1300">
                <a:solidFill>
                  <a:schemeClr val="dk1"/>
                </a:solidFill>
              </a:rPr>
              <a:t>, как ансамбль песни и пляски имени В.С. Локтева </a:t>
            </a:r>
            <a:r>
              <a:rPr lang="ru-RU" sz="1300" smtClean="0">
                <a:solidFill>
                  <a:schemeClr val="dk1"/>
                </a:solidFill>
              </a:rPr>
              <a:t>проникновенно </a:t>
            </a:r>
            <a:r>
              <a:rPr lang="ru-RU" sz="1300">
                <a:solidFill>
                  <a:schemeClr val="dk1"/>
                </a:solidFill>
              </a:rPr>
              <a:t>исполнял «Песню о криницах» композитора Андрея Эшпая…</a:t>
            </a:r>
            <a:endParaRPr sz="13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300">
                <a:solidFill>
                  <a:schemeClr val="dk1"/>
                </a:solidFill>
              </a:rPr>
              <a:t> </a:t>
            </a:r>
            <a:endParaRPr sz="13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Так в 80-е годы в Московском дворце пионеров зародилась священная традиция церемонии возложения цветов к Могиле Неизвестного солдата…</a:t>
            </a:r>
            <a:endParaRPr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83" name="Google Shape;1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5175" y="1211282"/>
            <a:ext cx="5826825" cy="4228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</a:xfrm>
      </p:grpSpPr>
      <p:sp>
        <p:nvSpPr>
          <p:cNvPr id="188" name="Google Shape;188;p17"/>
          <p:cNvSpPr/>
          <p:nvPr/>
        </p:nvSpPr>
        <p:spPr>
          <a:xfrm>
            <a:off x="720000" y="845175"/>
            <a:ext cx="5035200" cy="60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Затем на некоторое время, в 90-е годы, эта священная традиция, посвященная подвигу погибших в Великой Отечественной войне, была прервана…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>
                <a:solidFill>
                  <a:schemeClr val="dk1"/>
                </a:solidFill>
              </a:rPr>
              <a:t>А в 2000-м году</a:t>
            </a:r>
            <a:r>
              <a:rPr lang="ru-RU">
                <a:solidFill>
                  <a:schemeClr val="dk1"/>
                </a:solidFill>
              </a:rPr>
              <a:t> в 55-ю годовщину Победы в Великой Отечественной войне </a:t>
            </a:r>
            <a:r>
              <a:rPr lang="ru-RU" b="1">
                <a:solidFill>
                  <a:schemeClr val="dk1"/>
                </a:solidFill>
              </a:rPr>
              <a:t>трудовой коллектив Московского городского дворца творчества детей и юношества </a:t>
            </a:r>
            <a:r>
              <a:rPr lang="ru-RU">
                <a:solidFill>
                  <a:schemeClr val="dk1"/>
                </a:solidFill>
              </a:rPr>
              <a:t>(название с 1992 года) </a:t>
            </a:r>
            <a:r>
              <a:rPr lang="ru-RU" b="1">
                <a:solidFill>
                  <a:schemeClr val="dk1"/>
                </a:solidFill>
              </a:rPr>
              <a:t>принял твердое решение о возрождении памятной патриотической акции после длительного перерыва. </a:t>
            </a:r>
            <a:endParaRPr sz="2000"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rgbClr val="C00000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С 2001 года по 2014 год Дворец пионеров был реорганизован в Московский городской Дворец детского (юношеского) творчества, а затем </a:t>
            </a:r>
            <a:r>
              <a:rPr lang="ru-RU" smtClean="0">
                <a:solidFill>
                  <a:schemeClr val="dk1"/>
                </a:solidFill>
              </a:rPr>
              <a:t>вошёл </a:t>
            </a:r>
            <a:r>
              <a:rPr lang="ru-RU">
                <a:solidFill>
                  <a:schemeClr val="dk1"/>
                </a:solidFill>
              </a:rPr>
              <a:t>в состав крупного образовательного комплекса, </a:t>
            </a:r>
            <a:endParaRPr sz="1000"/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>
                <a:solidFill>
                  <a:schemeClr val="dk1"/>
                </a:solidFill>
              </a:rPr>
              <a:t>получив название ГБОУ «Воробьевы горы». 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И с тех пор все это время торжественная церемония возложения цветов к Могиле Неизвестного Солдата обучающимися, педагогами, сотрудниками и ветеранами образовательного комплекса «Воробьевы горы» проходит ежегодно.</a:t>
            </a:r>
            <a:endParaRPr b="1">
              <a:solidFill>
                <a:srgbClr val="E3061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301" y="1355752"/>
            <a:ext cx="5743699" cy="417136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</a:xfrm>
      </p:grpSpPr>
      <p:sp>
        <p:nvSpPr>
          <p:cNvPr id="86" name="Google Shape;86;g396b5218954_1_0"/>
          <p:cNvSpPr txBox="1"/>
          <p:nvPr/>
        </p:nvSpPr>
        <p:spPr>
          <a:xfrm>
            <a:off x="1305922" y="1035913"/>
            <a:ext cx="931890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36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Сохранение памяти о героях</a:t>
            </a:r>
            <a:br>
              <a:rPr lang="ru-RU" sz="36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ru-RU" sz="36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Великой Отечественной войны — это священный долг, обеспечивающий связь поколений, историческую правду и </a:t>
            </a:r>
            <a:r>
              <a:rPr lang="ru-RU" sz="3600" b="1" smtClean="0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национальное достоинство</a:t>
            </a:r>
            <a:r>
              <a:rPr lang="ru-RU" sz="3600" b="1">
                <a:solidFill>
                  <a:srgbClr val="E30613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173309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2.xml><?xml version="1.0" encoding="utf-8"?>
<a:theme xmlns:r="http://schemas.openxmlformats.org/officeDocument/2006/relationships" xmlns:a="http://schemas.openxmlformats.org/drawingml/2006/main" name="1_Тема Office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87</Paragraphs>
  <Slides>18</Slides>
  <Notes>17</Notes>
  <TotalTime>271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baseType="lpstr" size="23">
      <vt:lpstr>Arial</vt:lpstr>
      <vt:lpstr>Calibri</vt:lpstr>
      <vt:lpstr>Oswald</vt:lpstr>
      <vt:lpstr>Golos Text</vt:lpstr>
      <vt:lpstr>1_Тема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OI</dc:creator>
  <cp:lastModifiedBy>OI</cp:lastModifiedBy>
  <cp:revision>22</cp:revision>
  <cp:lastPrinted>2026-04-01T14:03:19.000</cp:lastPrinted>
  <dcterms:created xsi:type="dcterms:W3CDTF">2026-03-25T12:44:35Z</dcterms:created>
  <dcterms:modified xsi:type="dcterms:W3CDTF">2026-04-16T10:10:44Z</dcterms:modified>
</cp:coreProperties>
</file>